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1" r:id="rId3"/>
    <p:sldId id="282" r:id="rId4"/>
    <p:sldId id="284" r:id="rId5"/>
    <p:sldId id="256" r:id="rId6"/>
    <p:sldId id="283" r:id="rId7"/>
    <p:sldId id="269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2126"/>
    <a:srgbClr val="B12B32"/>
    <a:srgbClr val="84460F"/>
    <a:srgbClr val="FFDB01"/>
    <a:srgbClr val="FFA600"/>
    <a:srgbClr val="3A6556"/>
    <a:srgbClr val="FFF2C9"/>
    <a:srgbClr val="FFFCEF"/>
    <a:srgbClr val="FFF9C9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4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1EFA5-7048-49D4-ACCB-ACF19E7B8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37557C-4EBD-421E-9D4B-A65FCEDB8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3E00B-B283-40FA-B410-1CDC6F50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759A52-A6DA-451B-AC39-6863DEDC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5A368E-D1DD-4747-A184-C26A1CE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10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2B413-6544-49E8-917A-34CECA9D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8D4861-DAF6-4F6C-BEED-4D04AF84B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81F366-48CB-41F4-B6DA-F284EB7F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D8F1A8-5EE2-44EE-B527-A4C909DC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8E789-4E83-4BB7-A6F0-7B34FF1B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4F1137-769D-41DB-BDBC-DC1331CC9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33DD87-9A5D-415A-807B-CF3F41079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21B6B-9418-46F8-942B-3563FF05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97BDB-5491-41D2-806C-7C561B0C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E72CC9-6532-453E-B5D0-47B72789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093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A536E-80BB-4B7A-8857-8342099C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3D715-69BF-442B-97F4-B0CE44E44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199A78-977D-4CF0-B6EC-6FED0E0F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7DEE5E-9A95-461C-9CA4-AF5AA01E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F59909-3983-4D7C-9E16-E2AD436B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892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C5FC0-4091-4829-95A8-C585F8CA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263DA3-76CF-4021-A48C-1F3B5AF24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823432-AEA2-4F71-9BE4-571E2580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EC237-7A71-4F76-B55F-98250577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B013C-E935-45A3-8E0C-ABD61430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061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D3EB9-8624-44E4-B9B9-FFD201BE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8E0705-E1D5-4820-AFED-85A5D62D2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D6971-9BAC-4F3C-A3CB-195F92DF8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D344A1-4BE8-4AB1-906D-26CBB646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DE652C-2ED7-4D72-B67C-5B0CA362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749336-DC8F-4008-AE71-3472AFC8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772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D0F20-B3F8-4ECF-BE99-59DCA6DE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743A4C-D256-44DC-A12A-4D07D8E8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1685CE-4FA7-4770-A93E-C76003762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16F1AB-5019-46C9-80DD-430326D8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90A93B-D1FA-4FD3-AA73-64E3ABAE8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6817B5-A0F2-4D17-877E-EBB0DD81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03AA4F-FD7A-4A33-A4E2-CBFD6623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024495-4945-4E7E-B450-2609F524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378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5028C-940F-406F-8633-BF54E357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85E5B6-2582-43F4-8C2B-4A5AD89C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9E1FDC-6748-4E6F-BE1B-AD7A33E9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751057-B8AC-4717-BAF0-D07F5842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198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6FD6B1-3C40-41E1-B5FF-E9085754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C918FF-BEE6-4A4B-8E29-8E1B37BA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D23A8C-A445-40BE-AE22-6CD76CC9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325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5AF83-4874-49D3-9DC5-14517E1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7D728A-899C-4FB4-B0CD-09CDB2CF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8ED559-13F4-4BF6-8066-79F057DFE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558AB6-B4E2-492E-83C8-6B53A4EF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DA1DF7-AE84-4301-B8F3-490B9C570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796794-191C-4594-9FF8-D790F3D2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924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CEED7-5B77-4EFC-AE73-A8DFCBEE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8D89ED-7A04-4800-95D2-41DF8B2B5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FE6BCD-2FB7-40CE-B52B-F1B578DAE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5C8C1E-28A4-4E31-B12C-9AF55C4B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BA5C3D-8EE6-476F-B72F-C4D54247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40F197-F245-4CA0-9D64-F3199BE6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650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B8720B-06E9-4120-926A-45466081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0DE047-96F1-4A26-A9DC-88B9BCDEA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5A10F1-9C3A-4C1A-BB97-7AE526BD5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9AAC0-5D4F-4688-B38D-CA931E4F04CB}" type="datetimeFigureOut">
              <a:rPr lang="es-CL" smtClean="0"/>
              <a:t>02-03-2026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659761-BB59-4711-866A-659C13191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328D9-A57E-4132-9F11-A917A826A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133F9-4123-4ADB-B225-70326F86E8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85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CanalABM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046A2-252E-24C8-A640-66607E690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103243D6-FAFE-14D9-86F2-21D12ADF514D}"/>
              </a:ext>
            </a:extLst>
          </p:cNvPr>
          <p:cNvSpPr txBox="1"/>
          <p:nvPr/>
        </p:nvSpPr>
        <p:spPr>
          <a:xfrm>
            <a:off x="241977" y="1181265"/>
            <a:ext cx="117080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Nombre del Evento: </a:t>
            </a:r>
            <a:r>
              <a:rPr lang="es-ES" dirty="0">
                <a:latin typeface="Century Gothic" panose="020B0502020202020204" pitchFamily="34" charset="0"/>
              </a:rPr>
              <a:t>Liderazgo Femenino en la Geotecnia Latinoamericana: Encuentro Técnico de Sociedades ISSMGE</a:t>
            </a:r>
          </a:p>
          <a:p>
            <a:r>
              <a:rPr lang="es-ES" b="1" dirty="0">
                <a:latin typeface="Century Gothic" panose="020B0502020202020204" pitchFamily="34" charset="0"/>
              </a:rPr>
              <a:t>Modalidad: </a:t>
            </a:r>
            <a:r>
              <a:rPr lang="es-ES" dirty="0">
                <a:latin typeface="Century Gothic" panose="020B0502020202020204" pitchFamily="34" charset="0"/>
              </a:rPr>
              <a:t>Transmisión Online - </a:t>
            </a:r>
            <a:r>
              <a:rPr lang="es-ES" dirty="0" err="1">
                <a:latin typeface="Century Gothic" panose="020B0502020202020204" pitchFamily="34" charset="0"/>
              </a:rPr>
              <a:t>Youtube</a:t>
            </a:r>
            <a:r>
              <a:rPr lang="es-ES" dirty="0">
                <a:latin typeface="Century Gothic" panose="020B0502020202020204" pitchFamily="34" charset="0"/>
              </a:rPr>
              <a:t> ABMS </a:t>
            </a:r>
            <a:r>
              <a:rPr lang="es-ES" dirty="0">
                <a:solidFill>
                  <a:schemeClr val="accent2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https://www.youtube.com/@CanalABMS</a:t>
            </a:r>
            <a:endParaRPr lang="es-ES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r>
              <a:rPr lang="es-ES" b="1" dirty="0">
                <a:latin typeface="Century Gothic" panose="020B0502020202020204" pitchFamily="34" charset="0"/>
              </a:rPr>
              <a:t>Fecha: </a:t>
            </a:r>
            <a:r>
              <a:rPr lang="es-ES" dirty="0">
                <a:latin typeface="Century Gothic" panose="020B0502020202020204" pitchFamily="34" charset="0"/>
              </a:rPr>
              <a:t>09 de marzo de 2026</a:t>
            </a:r>
            <a:endParaRPr lang="es-ES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r>
              <a:rPr lang="es-ES" b="1" dirty="0">
                <a:latin typeface="Century Gothic" panose="020B0502020202020204" pitchFamily="34" charset="0"/>
              </a:rPr>
              <a:t>Horario: </a:t>
            </a:r>
            <a:r>
              <a:rPr lang="es-ES" dirty="0">
                <a:latin typeface="Century Gothic" panose="020B0502020202020204" pitchFamily="34" charset="0"/>
              </a:rPr>
              <a:t>11:00 am→ Buenos Aires, </a:t>
            </a:r>
            <a:r>
              <a:rPr lang="es-ES" b="1" dirty="0">
                <a:latin typeface="Century Gothic" panose="020B0502020202020204" pitchFamily="34" charset="0"/>
              </a:rPr>
              <a:t>Argentina*</a:t>
            </a:r>
          </a:p>
          <a:p>
            <a:pPr marL="0" lvl="1"/>
            <a:r>
              <a:rPr lang="es-ES" b="1" dirty="0">
                <a:latin typeface="Century Gothic" panose="020B0502020202020204" pitchFamily="34" charset="0"/>
              </a:rPr>
              <a:t>Moderadora: </a:t>
            </a:r>
            <a:r>
              <a:rPr lang="es-ES" dirty="0">
                <a:latin typeface="Century Gothic" panose="020B0502020202020204" pitchFamily="34" charset="0"/>
              </a:rPr>
              <a:t>Lizeth Ardila – Comité Divulgación ISSMGE SUDAMÉRICA</a:t>
            </a:r>
          </a:p>
          <a:p>
            <a:r>
              <a:rPr lang="es-ES" b="1" dirty="0">
                <a:latin typeface="Century Gothic" panose="020B0502020202020204" pitchFamily="34" charset="0"/>
              </a:rPr>
              <a:t>Programa: </a:t>
            </a:r>
            <a:r>
              <a:rPr lang="es-ES" dirty="0">
                <a:latin typeface="Century Gothic" panose="020B0502020202020204" pitchFamily="34" charset="0"/>
              </a:rPr>
              <a:t>Duración total 1h40 – 1h50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Parte 1. Conferencias técnicas ~80 </a:t>
            </a:r>
            <a:r>
              <a:rPr lang="es-ES" dirty="0" err="1">
                <a:latin typeface="Century Gothic" panose="020B0502020202020204" pitchFamily="34" charset="0"/>
              </a:rPr>
              <a:t>mins</a:t>
            </a:r>
            <a:endParaRPr lang="es-ES" dirty="0">
              <a:latin typeface="Century Gothic" panose="020B0502020202020204" pitchFamily="34" charset="0"/>
            </a:endParaRP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Parte 2. Mensaje inspirador a mujeres geotécnicas ~ 30 </a:t>
            </a:r>
            <a:r>
              <a:rPr lang="es-ES" dirty="0" err="1">
                <a:latin typeface="Century Gothic" panose="020B0502020202020204" pitchFamily="34" charset="0"/>
              </a:rPr>
              <a:t>mins</a:t>
            </a:r>
            <a:endParaRPr lang="es-ES" dirty="0">
              <a:latin typeface="Century Gothic" panose="020B0502020202020204" pitchFamily="34" charset="0"/>
            </a:endParaRPr>
          </a:p>
          <a:p>
            <a:pPr marL="0" lvl="1"/>
            <a:endParaRPr lang="es-ES" dirty="0">
              <a:latin typeface="Century Gothic" panose="020B0502020202020204" pitchFamily="34" charset="0"/>
            </a:endParaRPr>
          </a:p>
          <a:p>
            <a:endParaRPr lang="en-US" altLang="zh-CN" dirty="0"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EF0DEF-05E2-C380-A989-0EE32C792C05}"/>
              </a:ext>
            </a:extLst>
          </p:cNvPr>
          <p:cNvSpPr txBox="1"/>
          <p:nvPr/>
        </p:nvSpPr>
        <p:spPr>
          <a:xfrm>
            <a:off x="647075" y="408021"/>
            <a:ext cx="6128479" cy="69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s-CL" sz="40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Estructura del evento</a:t>
            </a:r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594C8C52-4049-32DF-D5AD-7532C3EE583A}"/>
              </a:ext>
            </a:extLst>
          </p:cNvPr>
          <p:cNvSpPr/>
          <p:nvPr/>
        </p:nvSpPr>
        <p:spPr>
          <a:xfrm rot="5400000">
            <a:off x="310388" y="589021"/>
            <a:ext cx="333382" cy="287398"/>
          </a:xfrm>
          <a:prstGeom prst="triangle">
            <a:avLst/>
          </a:prstGeom>
          <a:solidFill>
            <a:srgbClr val="B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94E7C8-9651-067A-DF7D-444FDD1D9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F62389-BA08-A1A2-E9F7-86E67C628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808638"/>
              </p:ext>
            </p:extLst>
          </p:nvPr>
        </p:nvGraphicFramePr>
        <p:xfrm>
          <a:off x="241976" y="4016659"/>
          <a:ext cx="11708041" cy="2433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6912">
                  <a:extLst>
                    <a:ext uri="{9D8B030D-6E8A-4147-A177-3AD203B41FA5}">
                      <a16:colId xmlns:a16="http://schemas.microsoft.com/office/drawing/2014/main" val="272013733"/>
                    </a:ext>
                  </a:extLst>
                </a:gridCol>
                <a:gridCol w="2452817">
                  <a:extLst>
                    <a:ext uri="{9D8B030D-6E8A-4147-A177-3AD203B41FA5}">
                      <a16:colId xmlns:a16="http://schemas.microsoft.com/office/drawing/2014/main" val="3049540336"/>
                    </a:ext>
                  </a:extLst>
                </a:gridCol>
                <a:gridCol w="1379865">
                  <a:extLst>
                    <a:ext uri="{9D8B030D-6E8A-4147-A177-3AD203B41FA5}">
                      <a16:colId xmlns:a16="http://schemas.microsoft.com/office/drawing/2014/main" val="1937518026"/>
                    </a:ext>
                  </a:extLst>
                </a:gridCol>
                <a:gridCol w="1347397">
                  <a:extLst>
                    <a:ext uri="{9D8B030D-6E8A-4147-A177-3AD203B41FA5}">
                      <a16:colId xmlns:a16="http://schemas.microsoft.com/office/drawing/2014/main" val="312658413"/>
                    </a:ext>
                  </a:extLst>
                </a:gridCol>
                <a:gridCol w="1270043">
                  <a:extLst>
                    <a:ext uri="{9D8B030D-6E8A-4147-A177-3AD203B41FA5}">
                      <a16:colId xmlns:a16="http://schemas.microsoft.com/office/drawing/2014/main" val="1404106196"/>
                    </a:ext>
                  </a:extLst>
                </a:gridCol>
                <a:gridCol w="1931541">
                  <a:extLst>
                    <a:ext uri="{9D8B030D-6E8A-4147-A177-3AD203B41FA5}">
                      <a16:colId xmlns:a16="http://schemas.microsoft.com/office/drawing/2014/main" val="1081125333"/>
                    </a:ext>
                  </a:extLst>
                </a:gridCol>
                <a:gridCol w="1649375">
                  <a:extLst>
                    <a:ext uri="{9D8B030D-6E8A-4147-A177-3AD203B41FA5}">
                      <a16:colId xmlns:a16="http://schemas.microsoft.com/office/drawing/2014/main" val="653055898"/>
                    </a:ext>
                  </a:extLst>
                </a:gridCol>
                <a:gridCol w="1370091">
                  <a:extLst>
                    <a:ext uri="{9D8B030D-6E8A-4147-A177-3AD203B41FA5}">
                      <a16:colId xmlns:a16="http://schemas.microsoft.com/office/drawing/2014/main" val="39371062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Conferencista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Idioma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País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Sociedad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Temática</a:t>
                      </a: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Geotecnia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Duración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Parte1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Duración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Parte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69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Virginia Sosa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Español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SAIG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Túneles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68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Bernadete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Danziger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Portugués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ABMS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Fundaciones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01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Catalina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Mancilla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Español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SOCHIGE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Minería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821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Mónica Bedoya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Español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Colombia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SCG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Infraestructura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2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Carmen Ortiz Salas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Español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Perú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APGEO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Sísmica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mins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73097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27C854B-D876-C132-7065-EE5021D35672}"/>
              </a:ext>
            </a:extLst>
          </p:cNvPr>
          <p:cNvSpPr txBox="1"/>
          <p:nvPr/>
        </p:nvSpPr>
        <p:spPr>
          <a:xfrm>
            <a:off x="241977" y="6449979"/>
            <a:ext cx="1170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*</a:t>
            </a:r>
            <a:r>
              <a:rPr lang="es-ES" b="1" i="1" dirty="0">
                <a:latin typeface="Century Gothic" panose="020B0502020202020204" pitchFamily="34" charset="0"/>
              </a:rPr>
              <a:t>Por favor tomar como referencia ese horario en sus países</a:t>
            </a:r>
            <a:endParaRPr lang="en-US" altLang="zh-CN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4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CBA23-0660-D6B1-ECC8-81D365CEF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F885C36-5834-F680-A63E-D5D5F940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8CF56BC-920F-407A-4696-50542BECF724}"/>
              </a:ext>
            </a:extLst>
          </p:cNvPr>
          <p:cNvSpPr txBox="1"/>
          <p:nvPr/>
        </p:nvSpPr>
        <p:spPr>
          <a:xfrm>
            <a:off x="3841403" y="1732046"/>
            <a:ext cx="4509191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419" sz="1800" b="1" dirty="0">
                <a:latin typeface="Century Gothic" panose="020B0502020202020204" pitchFamily="34" charset="0"/>
                <a:ea typeface="Verdana" panose="020B0604030504040204" pitchFamily="34" charset="0"/>
              </a:rPr>
              <a:t>Encuentro Técnico de Sociedades ISSMGE</a:t>
            </a:r>
          </a:p>
          <a:p>
            <a:pPr algn="ctr">
              <a:buNone/>
              <a:defRPr/>
            </a:pPr>
            <a:r>
              <a:rPr lang="es-419" sz="1800" dirty="0">
                <a:latin typeface="Century Gothic" panose="020B0502020202020204" pitchFamily="34" charset="0"/>
                <a:ea typeface="Verdana" panose="020B0604030504040204" pitchFamily="34" charset="0"/>
              </a:rPr>
              <a:t>09 de Marzo de 2026 – 11am (</a:t>
            </a:r>
            <a:r>
              <a:rPr lang="pt-BR" sz="1800" dirty="0">
                <a:latin typeface="Century Gothic" panose="020B0502020202020204" pitchFamily="34" charset="0"/>
                <a:ea typeface="Verdana" panose="020B0604030504040204" pitchFamily="34" charset="0"/>
              </a:rPr>
              <a:t>UTC−3)</a:t>
            </a:r>
          </a:p>
          <a:p>
            <a:pPr algn="ctr">
              <a:buNone/>
              <a:defRPr/>
            </a:pPr>
            <a:r>
              <a:rPr lang="es-ES" sz="15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Transmisión Online: youtube.com/@CanalABMS</a:t>
            </a:r>
          </a:p>
          <a:p>
            <a:pPr algn="ctr">
              <a:buNone/>
              <a:defRPr/>
            </a:pPr>
            <a:endParaRPr lang="pt-BR" sz="18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>
              <a:buNone/>
              <a:defRPr/>
            </a:pPr>
            <a:endParaRPr lang="es-419" sz="18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es-419" sz="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E990B5-50FD-4AA1-B080-FBDC8D7FE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13" y="2683779"/>
            <a:ext cx="961596" cy="11218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07D467-46F9-0810-A3D5-22072D626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2"/>
          <a:stretch>
            <a:fillRect/>
          </a:stretch>
        </p:blipFill>
        <p:spPr>
          <a:xfrm>
            <a:off x="7805775" y="2683779"/>
            <a:ext cx="1140447" cy="11218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9C7379-BAB4-D676-2565-9DD32907C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r="14455" b="32615"/>
          <a:stretch>
            <a:fillRect/>
          </a:stretch>
        </p:blipFill>
        <p:spPr>
          <a:xfrm>
            <a:off x="3482050" y="4310742"/>
            <a:ext cx="904175" cy="11581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586517-51CC-7833-790B-FA1759997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2"/>
          <a:stretch>
            <a:fillRect/>
          </a:stretch>
        </p:blipFill>
        <p:spPr>
          <a:xfrm>
            <a:off x="3575481" y="2683779"/>
            <a:ext cx="810744" cy="112186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26FD5A6-11D9-83D3-E1EF-ED872796B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"/>
          <a:stretch>
            <a:fillRect/>
          </a:stretch>
        </p:blipFill>
        <p:spPr>
          <a:xfrm>
            <a:off x="7899104" y="4347053"/>
            <a:ext cx="953788" cy="1121861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C2D39E4-2D29-56B5-2BA9-C452734A0F99}"/>
              </a:ext>
            </a:extLst>
          </p:cNvPr>
          <p:cNvSpPr txBox="1"/>
          <p:nvPr/>
        </p:nvSpPr>
        <p:spPr>
          <a:xfrm>
            <a:off x="3284959" y="3874949"/>
            <a:ext cx="1391788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Virginia Sosa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Túneles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SAIG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4272C07-FE71-C0B6-2AB6-CF853CE147BD}"/>
              </a:ext>
            </a:extLst>
          </p:cNvPr>
          <p:cNvSpPr txBox="1"/>
          <p:nvPr/>
        </p:nvSpPr>
        <p:spPr>
          <a:xfrm>
            <a:off x="5063761" y="3873275"/>
            <a:ext cx="2100086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Bernadete</a:t>
            </a: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419" sz="12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Danziger</a:t>
            </a:r>
            <a:endParaRPr lang="es-419" sz="12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Fundaciones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ABMS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5CD846A-887C-8EDA-A242-18C3B436EC4C}"/>
              </a:ext>
            </a:extLst>
          </p:cNvPr>
          <p:cNvSpPr txBox="1"/>
          <p:nvPr/>
        </p:nvSpPr>
        <p:spPr>
          <a:xfrm>
            <a:off x="2795316" y="5604248"/>
            <a:ext cx="2277644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Mónica Bedoya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Infraestructura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SCG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896A025-3228-17D1-3EDC-CD56613A9351}"/>
              </a:ext>
            </a:extLst>
          </p:cNvPr>
          <p:cNvSpPr txBox="1"/>
          <p:nvPr/>
        </p:nvSpPr>
        <p:spPr>
          <a:xfrm>
            <a:off x="7325955" y="3870954"/>
            <a:ext cx="2100086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Catalina Mancilla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Minería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SOCHIGE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DC773F5-DBCB-BFA7-F008-DC771C60C3AD}"/>
              </a:ext>
            </a:extLst>
          </p:cNvPr>
          <p:cNvSpPr txBox="1"/>
          <p:nvPr/>
        </p:nvSpPr>
        <p:spPr>
          <a:xfrm>
            <a:off x="4957177" y="5571591"/>
            <a:ext cx="2277644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Carmen Ortiz Salas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Sísmica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APGEO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0C10FC8-9852-EC7C-48BF-1B515888A079}"/>
              </a:ext>
            </a:extLst>
          </p:cNvPr>
          <p:cNvSpPr txBox="1"/>
          <p:nvPr/>
        </p:nvSpPr>
        <p:spPr>
          <a:xfrm>
            <a:off x="7237176" y="5571592"/>
            <a:ext cx="2277644" cy="722570"/>
          </a:xfrm>
          <a:prstGeom prst="rect">
            <a:avLst/>
          </a:prstGeom>
        </p:spPr>
        <p:txBody>
          <a:bodyPr vert="horz" lIns="36597" tIns="18298" rIns="36597" bIns="18298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Lizeth Ardila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200" dirty="0">
                <a:latin typeface="Century Gothic" panose="020B0502020202020204" pitchFamily="34" charset="0"/>
                <a:ea typeface="Verdana" panose="020B0604030504040204" pitchFamily="34" charset="0"/>
              </a:rPr>
              <a:t>Moderadora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r>
              <a:rPr lang="es-419" sz="1000" b="1" dirty="0">
                <a:solidFill>
                  <a:srgbClr val="872126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ISSMGE Sudamérica</a:t>
            </a:r>
          </a:p>
          <a:p>
            <a:pPr algn="ctr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s-419" sz="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DE8E8A9-73E5-4990-638E-00785CB9A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99" b="10407"/>
          <a:stretch>
            <a:fillRect/>
          </a:stretch>
        </p:blipFill>
        <p:spPr>
          <a:xfrm>
            <a:off x="5619105" y="4348105"/>
            <a:ext cx="953788" cy="1158172"/>
          </a:xfrm>
          <a:prstGeom prst="rect">
            <a:avLst/>
          </a:prstGeom>
        </p:spPr>
      </p:pic>
      <p:pic>
        <p:nvPicPr>
          <p:cNvPr id="24" name="Picture 2" descr="Bandera de Brasil - Wikipedia, la enciclopedia libre">
            <a:extLst>
              <a:ext uri="{FF2B5EF4-FFF2-40B4-BE49-F238E27FC236}">
                <a16:creationId xmlns:a16="http://schemas.microsoft.com/office/drawing/2014/main" id="{F98F403E-7494-8B7F-78E2-FC8FBA9B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46" y="2696513"/>
            <a:ext cx="427670" cy="3009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523F45-41A7-96AA-A554-66962A7C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46" y="4393075"/>
            <a:ext cx="427670" cy="2640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andeira da Colômbia – Wikipédia, a enciclopédia livre">
            <a:extLst>
              <a:ext uri="{FF2B5EF4-FFF2-40B4-BE49-F238E27FC236}">
                <a16:creationId xmlns:a16="http://schemas.microsoft.com/office/drawing/2014/main" id="{CF19E5DB-7E56-2290-452F-86C7009A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4" y="4351611"/>
            <a:ext cx="396015" cy="2640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andeira do Chile – Wikipédia, a enciclopédia livre">
            <a:extLst>
              <a:ext uri="{FF2B5EF4-FFF2-40B4-BE49-F238E27FC236}">
                <a16:creationId xmlns:a16="http://schemas.microsoft.com/office/drawing/2014/main" id="{9B53BC92-AB97-102D-60E7-7F741C62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13" y="2730286"/>
            <a:ext cx="396016" cy="2640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4F45CAE-98FB-ECF2-0EF8-0A843F7CDD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1576" y="2683779"/>
            <a:ext cx="423609" cy="2640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E4AAF4D-A4DD-B65B-8E10-4C5B0323640E}"/>
              </a:ext>
            </a:extLst>
          </p:cNvPr>
          <p:cNvSpPr txBox="1"/>
          <p:nvPr/>
        </p:nvSpPr>
        <p:spPr>
          <a:xfrm>
            <a:off x="2933545" y="852022"/>
            <a:ext cx="632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7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Liderazgo Femenino en la </a:t>
            </a:r>
          </a:p>
          <a:p>
            <a:pPr algn="ctr"/>
            <a:r>
              <a:rPr lang="es-419" sz="27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Geotecnia Latinoamericana</a:t>
            </a:r>
          </a:p>
        </p:txBody>
      </p:sp>
    </p:spTree>
    <p:extLst>
      <p:ext uri="{BB962C8B-B14F-4D97-AF65-F5344CB8AC3E}">
        <p14:creationId xmlns:p14="http://schemas.microsoft.com/office/powerpoint/2010/main" val="345648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31A7C-D947-DFAC-10D1-A6D7206C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00A9E40-1A56-99E7-E29A-0991CCF195A9}"/>
              </a:ext>
            </a:extLst>
          </p:cNvPr>
          <p:cNvSpPr txBox="1"/>
          <p:nvPr/>
        </p:nvSpPr>
        <p:spPr>
          <a:xfrm>
            <a:off x="647075" y="408021"/>
            <a:ext cx="6128479" cy="69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s-CL" sz="40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Logos sociedades</a:t>
            </a:r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966E7792-0B80-5219-B763-14F93ED739DD}"/>
              </a:ext>
            </a:extLst>
          </p:cNvPr>
          <p:cNvSpPr/>
          <p:nvPr/>
        </p:nvSpPr>
        <p:spPr>
          <a:xfrm rot="5400000">
            <a:off x="310388" y="589021"/>
            <a:ext cx="333382" cy="287398"/>
          </a:xfrm>
          <a:prstGeom prst="triangle">
            <a:avLst/>
          </a:prstGeom>
          <a:solidFill>
            <a:srgbClr val="B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975F3F-D4A6-65E5-9DF1-EB8E382CA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64DCA-2692-9CC3-F82F-FEDA836D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45" y="3564146"/>
            <a:ext cx="4236409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ogo SAIG">
            <a:extLst>
              <a:ext uri="{FF2B5EF4-FFF2-40B4-BE49-F238E27FC236}">
                <a16:creationId xmlns:a16="http://schemas.microsoft.com/office/drawing/2014/main" id="{FDAF859A-33F3-3B83-AFDA-E0A30D7E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25" y="2470655"/>
            <a:ext cx="2944405" cy="8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ociedad Colombiana de Geotecnia logo">
            <a:extLst>
              <a:ext uri="{FF2B5EF4-FFF2-40B4-BE49-F238E27FC236}">
                <a16:creationId xmlns:a16="http://schemas.microsoft.com/office/drawing/2014/main" id="{F51A756B-3737-C737-461E-AA379C5D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74" y="5682966"/>
            <a:ext cx="1125069" cy="11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CG – Sociedad Colombiana de Geotecnia">
            <a:extLst>
              <a:ext uri="{FF2B5EF4-FFF2-40B4-BE49-F238E27FC236}">
                <a16:creationId xmlns:a16="http://schemas.microsoft.com/office/drawing/2014/main" id="{A8C5E608-9E06-0E4F-1121-EB3505E11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8"/>
          <a:stretch>
            <a:fillRect/>
          </a:stretch>
        </p:blipFill>
        <p:spPr bwMode="auto">
          <a:xfrm>
            <a:off x="3970857" y="5723738"/>
            <a:ext cx="1730726" cy="9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0B6BBA9-FCB2-ACA9-0819-DF37E312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25" y="4402067"/>
            <a:ext cx="2568477" cy="9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s">
            <a:extLst>
              <a:ext uri="{FF2B5EF4-FFF2-40B4-BE49-F238E27FC236}">
                <a16:creationId xmlns:a16="http://schemas.microsoft.com/office/drawing/2014/main" id="{B0D3E750-57CB-C617-5849-A31EEFBE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04" y="1270714"/>
            <a:ext cx="2859635" cy="8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Logo ISSMGE">
            <a:extLst>
              <a:ext uri="{FF2B5EF4-FFF2-40B4-BE49-F238E27FC236}">
                <a16:creationId xmlns:a16="http://schemas.microsoft.com/office/drawing/2014/main" id="{39D0A25A-E91D-E2FB-1555-68DE2C400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51" y="1099287"/>
            <a:ext cx="1294931" cy="10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theme-img">
            <a:extLst>
              <a:ext uri="{FF2B5EF4-FFF2-40B4-BE49-F238E27FC236}">
                <a16:creationId xmlns:a16="http://schemas.microsoft.com/office/drawing/2014/main" id="{E0797C76-23D0-DD7A-2E7D-C5BE494B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51" y="2635781"/>
            <a:ext cx="1294931" cy="10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theme-img">
            <a:extLst>
              <a:ext uri="{FF2B5EF4-FFF2-40B4-BE49-F238E27FC236}">
                <a16:creationId xmlns:a16="http://schemas.microsoft.com/office/drawing/2014/main" id="{F7E5C6EB-D7B8-09E5-1464-A848350F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51" y="4134355"/>
            <a:ext cx="1294931" cy="12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BBDDE7C-E0A3-8CDD-0C98-4606A3EE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23" y="5544066"/>
            <a:ext cx="2823629" cy="9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2CEDC-6442-E418-85E0-CCFDF098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AAD990F4-5A59-CD1E-22CF-FD7CDCAA3B1A}"/>
              </a:ext>
            </a:extLst>
          </p:cNvPr>
          <p:cNvSpPr txBox="1"/>
          <p:nvPr/>
        </p:nvSpPr>
        <p:spPr>
          <a:xfrm>
            <a:off x="647075" y="408021"/>
            <a:ext cx="6128479" cy="69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s-CL" sz="40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Fotos Originales</a:t>
            </a:r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DFF993E9-25D6-5783-DCEF-DFD946AEAA17}"/>
              </a:ext>
            </a:extLst>
          </p:cNvPr>
          <p:cNvSpPr/>
          <p:nvPr/>
        </p:nvSpPr>
        <p:spPr>
          <a:xfrm rot="5400000">
            <a:off x="310388" y="589021"/>
            <a:ext cx="333382" cy="287398"/>
          </a:xfrm>
          <a:prstGeom prst="triangle">
            <a:avLst/>
          </a:prstGeom>
          <a:solidFill>
            <a:srgbClr val="B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C441D7-ABDE-4754-319C-3A324EAE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5CC20C-7096-3940-982E-D3C24FA1D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86" y="1832895"/>
            <a:ext cx="2187489" cy="26321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D6F9F6C-4AEF-1716-B776-0CE7C2D8E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02" y="3921887"/>
            <a:ext cx="1513539" cy="188444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AE4655-72B3-7B86-5334-E1A8B9CBD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51" y="1109712"/>
            <a:ext cx="1750835" cy="21178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D8CD757-2E48-33F5-048F-44F65C598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62" y="3552692"/>
            <a:ext cx="1817588" cy="242345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21A6BC8-9BD8-2268-B35B-6FE1B0AF6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01" y="1102698"/>
            <a:ext cx="1427788" cy="25010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2357329-CAEF-9A94-7D2A-C115DF9A1E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4"/>
          <a:stretch>
            <a:fillRect/>
          </a:stretch>
        </p:blipFill>
        <p:spPr>
          <a:xfrm>
            <a:off x="8506744" y="1423769"/>
            <a:ext cx="2522296" cy="28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0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CE0BEF0-3593-4D7C-81DE-7639F52D7B17}"/>
              </a:ext>
            </a:extLst>
          </p:cNvPr>
          <p:cNvSpPr txBox="1"/>
          <p:nvPr/>
        </p:nvSpPr>
        <p:spPr>
          <a:xfrm>
            <a:off x="647075" y="1427514"/>
            <a:ext cx="104219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Ingenieras:</a:t>
            </a:r>
            <a:endParaRPr lang="es-E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https://www.linkedin.com/in/virginia-sosa-9a257160/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https://www.linkedin.com/in/bernadete-danziger-776b4a26/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https://www.linkedin.com/in/catalina-mancilla-labr%C3%ADn/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https://www.linkedin.com/in/monicabedoyamartinez/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https://www.linkedin.com/in/carmen-eleana-ortiz-salas-847926385/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https://www.linkedin.com/in/edna-lizeth-ardila-montilla/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r>
              <a:rPr lang="es-ES" b="1" dirty="0">
                <a:latin typeface="Century Gothic" panose="020B0502020202020204" pitchFamily="34" charset="0"/>
              </a:rPr>
              <a:t>Sociedades:</a:t>
            </a:r>
            <a:endParaRPr lang="es-E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https://www.linkedin.com/company/saig-sociedad-argentina-de-ingenier%C3%ADa-geot%C3%A9cnica/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https://www.linkedin.com/company/abms-nacional/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https://www.linkedin.com/company/sochige/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https://www.linkedin.com/in/sociedad-colombiana-de-geotecnia-16a904200/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https://www.linkedin.com/company/apgeo/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https://www.linkedin.com/company/issmge-sudamerica/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800" b="1" dirty="0">
              <a:solidFill>
                <a:srgbClr val="872126"/>
              </a:solidFill>
              <a:latin typeface="+mj-ea"/>
              <a:cs typeface="Calibri Light" panose="020F03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DD31FB-E332-4EFC-BB05-35C89D7AF6A8}"/>
              </a:ext>
            </a:extLst>
          </p:cNvPr>
          <p:cNvSpPr txBox="1"/>
          <p:nvPr/>
        </p:nvSpPr>
        <p:spPr>
          <a:xfrm>
            <a:off x="647075" y="408021"/>
            <a:ext cx="6128479" cy="69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s-CL" sz="4000" b="1" dirty="0" err="1">
                <a:solidFill>
                  <a:srgbClr val="B12B32"/>
                </a:solidFill>
                <a:latin typeface="Century Gothic" panose="020B0502020202020204" pitchFamily="34" charset="0"/>
              </a:rPr>
              <a:t>Linkedin</a:t>
            </a:r>
            <a:endParaRPr lang="es-CL" sz="4000" b="1" dirty="0">
              <a:solidFill>
                <a:srgbClr val="B12B3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B34C6E9F-4DD1-43A8-B47F-6F8398F7F45B}"/>
              </a:ext>
            </a:extLst>
          </p:cNvPr>
          <p:cNvSpPr/>
          <p:nvPr/>
        </p:nvSpPr>
        <p:spPr>
          <a:xfrm rot="5400000">
            <a:off x="310388" y="589021"/>
            <a:ext cx="333382" cy="287398"/>
          </a:xfrm>
          <a:prstGeom prst="triangle">
            <a:avLst/>
          </a:prstGeom>
          <a:solidFill>
            <a:srgbClr val="B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8A06E4-433F-4E24-3026-303A6506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F8EC5-09C4-745D-E186-CA6FBD43E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01C1B69-956A-ABD0-7477-C8FEDADB5453}"/>
              </a:ext>
            </a:extLst>
          </p:cNvPr>
          <p:cNvSpPr txBox="1"/>
          <p:nvPr/>
        </p:nvSpPr>
        <p:spPr>
          <a:xfrm>
            <a:off x="647075" y="1427514"/>
            <a:ext cx="104219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Motivación: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En el marco del Día Internacional de la Mujer, la Cátedra Abierta Latinoamericana Matilda y las Mujeres en Ingeniería, invita a sumarse al Desayuno Latinoamericano Matilda - Mujeres Profesionales 2026, una iniciativa regional orientada a fortalecer la red de trabajo colaborativo en pro del cierre de brechas de género en ingeniería. 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Como Núcleo de Divulgación de la ISSMGE en Suramérica, proponemos realizar un evento virtual enfocado en visibilizar el liderazgo y la contribución de mujeres en la geotecnia.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r>
              <a:rPr lang="es-ES" b="1" dirty="0">
                <a:latin typeface="Century Gothic" panose="020B0502020202020204" pitchFamily="34" charset="0"/>
              </a:rPr>
              <a:t>Objetivos:</a:t>
            </a:r>
            <a:endParaRPr lang="es-E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Destacar el trabajo de mujeres líderes en la ingeniería geotécnica en Suramérica.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Compartir experiencias técnicas relevantes en distintas áreas de la geotecnia.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</a:rPr>
              <a:t>Generar un espacio de inspiración y diálogo para mujeres ingenieras, especialmente jóvenes profesionales y estudiantes.</a:t>
            </a:r>
            <a:endParaRPr lang="en-US" altLang="zh-CN" sz="1800" b="1" dirty="0">
              <a:solidFill>
                <a:srgbClr val="872126"/>
              </a:solidFill>
              <a:latin typeface="+mj-ea"/>
              <a:cs typeface="Calibri Light" panose="020F03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AD145C2-620D-CC28-7299-434065592392}"/>
              </a:ext>
            </a:extLst>
          </p:cNvPr>
          <p:cNvSpPr txBox="1"/>
          <p:nvPr/>
        </p:nvSpPr>
        <p:spPr>
          <a:xfrm>
            <a:off x="647075" y="408021"/>
            <a:ext cx="6128479" cy="69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s-CL" sz="4000" b="1" dirty="0">
                <a:solidFill>
                  <a:srgbClr val="B12B32"/>
                </a:solidFill>
                <a:latin typeface="Century Gothic" panose="020B0502020202020204" pitchFamily="34" charset="0"/>
              </a:rPr>
              <a:t>Objetivos</a:t>
            </a:r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D4D1CB13-ACB0-50AF-385C-47C4A71648B6}"/>
              </a:ext>
            </a:extLst>
          </p:cNvPr>
          <p:cNvSpPr/>
          <p:nvPr/>
        </p:nvSpPr>
        <p:spPr>
          <a:xfrm rot="5400000">
            <a:off x="310388" y="589021"/>
            <a:ext cx="333382" cy="287398"/>
          </a:xfrm>
          <a:prstGeom prst="triangle">
            <a:avLst/>
          </a:prstGeom>
          <a:solidFill>
            <a:srgbClr val="B12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E9F8A4-7107-94DF-710B-482B68718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926" y="0"/>
            <a:ext cx="2695074" cy="8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0DE5C-328F-F073-6475-67046521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1803EA08-7033-A09C-EF6E-F46EF2D9D289}"/>
              </a:ext>
            </a:extLst>
          </p:cNvPr>
          <p:cNvSpPr txBox="1"/>
          <p:nvPr/>
        </p:nvSpPr>
        <p:spPr>
          <a:xfrm>
            <a:off x="1217102" y="1094462"/>
            <a:ext cx="9753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100"/>
              </a:lnSpc>
            </a:pPr>
            <a:r>
              <a:rPr lang="es-CL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Día Internacional de la Mujer</a:t>
            </a:r>
          </a:p>
          <a:p>
            <a:pPr algn="ctr">
              <a:lnSpc>
                <a:spcPts val="5100"/>
              </a:lnSpc>
            </a:pPr>
            <a:endParaRPr lang="es-CL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0D0010-07BB-83C9-9948-0DBE6C3B392B}"/>
              </a:ext>
            </a:extLst>
          </p:cNvPr>
          <p:cNvSpPr txBox="1"/>
          <p:nvPr/>
        </p:nvSpPr>
        <p:spPr>
          <a:xfrm>
            <a:off x="2519148" y="2221244"/>
            <a:ext cx="7149508" cy="1120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Propuesta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Evento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Online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ISSMGE SUDAMERICA</a:t>
            </a:r>
            <a:endParaRPr lang="en-US" altLang="zh-CN" sz="1800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AC82D2A-9289-5466-F014-0294846D78BC}"/>
              </a:ext>
            </a:extLst>
          </p:cNvPr>
          <p:cNvGrpSpPr/>
          <p:nvPr/>
        </p:nvGrpSpPr>
        <p:grpSpPr>
          <a:xfrm>
            <a:off x="4712592" y="3877142"/>
            <a:ext cx="2762619" cy="2263503"/>
            <a:chOff x="4712592" y="3877142"/>
            <a:chExt cx="2762619" cy="2263503"/>
          </a:xfrm>
        </p:grpSpPr>
        <p:pic>
          <p:nvPicPr>
            <p:cNvPr id="1026" name="Picture 2" descr="theme-img">
              <a:extLst>
                <a:ext uri="{FF2B5EF4-FFF2-40B4-BE49-F238E27FC236}">
                  <a16:creationId xmlns:a16="http://schemas.microsoft.com/office/drawing/2014/main" id="{D58DCDA8-3489-F437-A309-19C5B62D73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37"/>
            <a:stretch/>
          </p:blipFill>
          <p:spPr bwMode="auto">
            <a:xfrm>
              <a:off x="4712592" y="4352924"/>
              <a:ext cx="2762619" cy="178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theme-img">
              <a:extLst>
                <a:ext uri="{FF2B5EF4-FFF2-40B4-BE49-F238E27FC236}">
                  <a16:creationId xmlns:a16="http://schemas.microsoft.com/office/drawing/2014/main" id="{5866A70E-0712-0B97-312F-61EDDCC9EE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67" t="-487" r="46476" b="79312"/>
            <a:stretch/>
          </p:blipFill>
          <p:spPr bwMode="auto">
            <a:xfrm>
              <a:off x="5838825" y="3877142"/>
              <a:ext cx="352425" cy="475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48996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aranja roj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531</Words>
  <Application>Microsoft Office PowerPoint</Application>
  <PresentationFormat>Panorámica</PresentationFormat>
  <Paragraphs>116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S. Ávila Valenzuela</dc:creator>
  <cp:lastModifiedBy>Lizeth Ardila</cp:lastModifiedBy>
  <cp:revision>33</cp:revision>
  <dcterms:created xsi:type="dcterms:W3CDTF">2024-08-15T17:52:50Z</dcterms:created>
  <dcterms:modified xsi:type="dcterms:W3CDTF">2026-03-02T11:07:42Z</dcterms:modified>
</cp:coreProperties>
</file>